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3EAC452-F8A5-424E-A98B-1C9C04470125}"/>
              </a:ext>
            </a:extLst>
          </p:cNvPr>
          <p:cNvSpPr txBox="1"/>
          <p:nvPr/>
        </p:nvSpPr>
        <p:spPr>
          <a:xfrm>
            <a:off x="3144896" y="124450"/>
            <a:ext cx="6505448" cy="73866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Nursery</a:t>
            </a:r>
            <a:r>
              <a:rPr lang="en-GB" sz="1400" b="1" u="sng" dirty="0" smtClean="0">
                <a:latin typeface="Comic Sans MS" panose="030F0702030302020204" pitchFamily="66" charset="0"/>
              </a:rPr>
              <a:t> 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Autumn 1  </a:t>
            </a:r>
            <a:r>
              <a:rPr lang="en-GB" sz="1400" b="1" u="sng" dirty="0" smtClean="0">
                <a:latin typeface="Comic Sans MS" panose="030F0702030302020204" pitchFamily="66" charset="0"/>
              </a:rPr>
              <a:t>11</a:t>
            </a:r>
            <a:r>
              <a:rPr lang="en-GB" sz="1400" b="1" u="sng" dirty="0" smtClean="0">
                <a:latin typeface="Comic Sans MS" panose="030F0702030302020204" pitchFamily="66" charset="0"/>
              </a:rPr>
              <a:t>.09.23-20.10.23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265886"/>
              </p:ext>
            </p:extLst>
          </p:nvPr>
        </p:nvGraphicFramePr>
        <p:xfrm>
          <a:off x="10643984" y="3300883"/>
          <a:ext cx="1241364" cy="347334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:a16="http://schemas.microsoft.com/office/drawing/2014/main" xmlns="" val="50766947"/>
                    </a:ext>
                  </a:extLst>
                </a:gridCol>
              </a:tblGrid>
              <a:tr h="71911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Ink Free" panose="03080402000500000000" pitchFamily="66" charset="0"/>
                        </a:rPr>
                        <a:t>Key 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3056404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Baby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8731455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Rhyme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4400979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Count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0722435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Number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8262451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Friends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9979465"/>
                  </a:ext>
                </a:extLst>
              </a:tr>
              <a:tr h="6725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Logo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Pattern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53788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078B7C6-8360-44D3-9258-FE0053C4CED2}"/>
              </a:ext>
            </a:extLst>
          </p:cNvPr>
          <p:cNvSpPr txBox="1"/>
          <p:nvPr/>
        </p:nvSpPr>
        <p:spPr>
          <a:xfrm>
            <a:off x="162261" y="240697"/>
            <a:ext cx="3575545" cy="3139321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C&amp;L, Phonics &amp; </a:t>
            </a:r>
            <a:r>
              <a:rPr lang="en-GB" b="1" u="sng" dirty="0" smtClean="0">
                <a:latin typeface="Comic Sans MS" panose="030F0702030302020204" pitchFamily="66" charset="0"/>
              </a:rPr>
              <a:t>Literacy</a:t>
            </a:r>
            <a:endParaRPr lang="en-GB" sz="12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I will begin to listen </a:t>
            </a:r>
            <a:r>
              <a:rPr lang="en-GB" sz="1200" b="1" dirty="0"/>
              <a:t>attentively in a range of situations</a:t>
            </a:r>
            <a:r>
              <a:rPr lang="en-GB" sz="1200" b="1" dirty="0" smtClean="0"/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I </a:t>
            </a:r>
            <a:r>
              <a:rPr lang="en-GB" sz="1200" b="1" dirty="0"/>
              <a:t>will know and retell the story ‘Peace At Last’. </a:t>
            </a:r>
            <a:endParaRPr lang="en-GB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/>
              <a:t>I</a:t>
            </a:r>
            <a:r>
              <a:rPr lang="en-GB" sz="1200" b="1" dirty="0" smtClean="0"/>
              <a:t> </a:t>
            </a:r>
            <a:r>
              <a:rPr lang="en-GB" sz="1200" b="1" dirty="0"/>
              <a:t>will know and use vocabulary linked to their theme ‘Ourselves’ including family, home, and friends. </a:t>
            </a:r>
            <a:endParaRPr lang="en-GB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/>
              <a:t>I</a:t>
            </a:r>
            <a:r>
              <a:rPr lang="en-GB" sz="1200" b="1" dirty="0" smtClean="0"/>
              <a:t> </a:t>
            </a:r>
            <a:r>
              <a:rPr lang="en-GB" sz="1200" b="1" dirty="0"/>
              <a:t>will know the logos for local supermarkets. </a:t>
            </a:r>
            <a:endParaRPr lang="en-GB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/>
              <a:t>I</a:t>
            </a:r>
            <a:r>
              <a:rPr lang="en-GB" sz="1200" b="1" dirty="0" smtClean="0"/>
              <a:t> </a:t>
            </a:r>
            <a:r>
              <a:rPr lang="en-GB" sz="1200" b="1" dirty="0"/>
              <a:t>will read and re-read a selection of </a:t>
            </a:r>
            <a:r>
              <a:rPr lang="en-GB" sz="1200" b="1" dirty="0" smtClean="0"/>
              <a:t>books with a grown-up and </a:t>
            </a:r>
            <a:r>
              <a:rPr lang="en-GB" sz="1200" b="1" dirty="0"/>
              <a:t>engage in conversations about the story, develop understanding and learn new </a:t>
            </a:r>
            <a:r>
              <a:rPr lang="en-GB" sz="1200" b="1" dirty="0" smtClean="0"/>
              <a:t>vocabulary.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I </a:t>
            </a:r>
            <a:r>
              <a:rPr lang="en-GB" sz="1200" b="1" dirty="0"/>
              <a:t>will spot and suggest rhymes. </a:t>
            </a:r>
            <a:endParaRPr lang="en-GB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I will </a:t>
            </a:r>
            <a:r>
              <a:rPr lang="en-GB" sz="1200" b="1" dirty="0"/>
              <a:t>know how to draw horizontal lines. </a:t>
            </a:r>
            <a:endParaRPr lang="en-GB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I will join in with the ‘Word of the Week’ song.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9C6A523-5BE9-4D06-9947-98EF4E15BC3F}"/>
              </a:ext>
            </a:extLst>
          </p:cNvPr>
          <p:cNvSpPr txBox="1"/>
          <p:nvPr/>
        </p:nvSpPr>
        <p:spPr>
          <a:xfrm>
            <a:off x="3995873" y="4332931"/>
            <a:ext cx="3736101" cy="2185214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Understanding the World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/>
              <a:t>I</a:t>
            </a:r>
            <a:r>
              <a:rPr lang="en-GB" sz="1200" b="1" dirty="0" smtClean="0"/>
              <a:t> </a:t>
            </a:r>
            <a:r>
              <a:rPr lang="en-GB" sz="1200" b="1" dirty="0"/>
              <a:t>will know they were a baby</a:t>
            </a:r>
            <a:r>
              <a:rPr lang="en-GB" sz="1200" b="1" dirty="0" smtClean="0">
                <a:latin typeface="Comic Sans MS" panose="030F0702030302020204" pitchFamily="66" charset="0"/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I will </a:t>
            </a:r>
            <a:r>
              <a:rPr lang="en-GB" sz="1200" b="1" dirty="0"/>
              <a:t>talk about differences and similarities between themselves and people in their local community</a:t>
            </a:r>
            <a:r>
              <a:rPr lang="en-GB" sz="1200" b="1" dirty="0" smtClean="0"/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 </a:t>
            </a:r>
            <a:r>
              <a:rPr lang="en-GB" sz="1200" b="1" dirty="0" smtClean="0">
                <a:latin typeface="Comic Sans MS" panose="030F0702030302020204" pitchFamily="66" charset="0"/>
              </a:rPr>
              <a:t> </a:t>
            </a:r>
            <a:r>
              <a:rPr lang="en-GB" sz="1200" b="1" dirty="0"/>
              <a:t>I</a:t>
            </a:r>
            <a:r>
              <a:rPr lang="en-GB" sz="1200" b="1" dirty="0" smtClean="0"/>
              <a:t> </a:t>
            </a:r>
            <a:r>
              <a:rPr lang="en-GB" sz="1200" b="1" dirty="0"/>
              <a:t>will know the names of body parts: heads, arms, hands, legs, feet, neck</a:t>
            </a:r>
            <a:r>
              <a:rPr lang="en-GB" sz="1200" b="1" dirty="0" smtClean="0"/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/>
              <a:t>I</a:t>
            </a:r>
            <a:r>
              <a:rPr lang="en-GB" sz="1200" b="1" dirty="0" smtClean="0"/>
              <a:t> </a:t>
            </a:r>
            <a:r>
              <a:rPr lang="en-GB" sz="1200" b="1" dirty="0"/>
              <a:t>will know how and why we celebrate Harvest Festival</a:t>
            </a:r>
            <a:r>
              <a:rPr lang="en-GB" sz="1200" b="1" dirty="0" smtClean="0"/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/>
              <a:t>I</a:t>
            </a:r>
            <a:r>
              <a:rPr lang="en-GB" sz="1200" b="1" dirty="0" smtClean="0"/>
              <a:t> </a:t>
            </a:r>
            <a:r>
              <a:rPr lang="en-GB" sz="1200" b="1" dirty="0"/>
              <a:t>will know how to use a camera to take photos. </a:t>
            </a:r>
            <a:endParaRPr lang="en-GB" sz="1200" b="1" dirty="0" smtClean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FA56571-F201-4E22-AD7A-6458C5081D33}"/>
              </a:ext>
            </a:extLst>
          </p:cNvPr>
          <p:cNvSpPr txBox="1"/>
          <p:nvPr/>
        </p:nvSpPr>
        <p:spPr>
          <a:xfrm>
            <a:off x="7913783" y="4197801"/>
            <a:ext cx="2549319" cy="2646878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Expressive Arts &amp; </a:t>
            </a:r>
            <a:r>
              <a:rPr lang="en-GB" b="1" u="sng" dirty="0" smtClean="0">
                <a:latin typeface="Comic Sans MS" panose="030F0702030302020204" pitchFamily="66" charset="0"/>
              </a:rPr>
              <a:t>Design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/>
              <a:t>I</a:t>
            </a:r>
            <a:r>
              <a:rPr lang="en-GB" sz="1200" b="1" dirty="0" smtClean="0"/>
              <a:t> </a:t>
            </a:r>
            <a:r>
              <a:rPr lang="en-GB" sz="1200" b="1" dirty="0"/>
              <a:t>will know the nursery rhymes/songs</a:t>
            </a:r>
            <a:r>
              <a:rPr lang="en-GB" sz="1200" b="1" dirty="0" smtClean="0"/>
              <a:t>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 </a:t>
            </a:r>
            <a:r>
              <a:rPr lang="en-GB" sz="1200" b="1" dirty="0"/>
              <a:t>- 5 Little Ducks - Humpty Dumpty - Twinkle </a:t>
            </a:r>
            <a:r>
              <a:rPr lang="en-GB" sz="1200" b="1" dirty="0" err="1"/>
              <a:t>Twinkle</a:t>
            </a:r>
            <a:r>
              <a:rPr lang="en-GB" sz="1200" b="1" dirty="0"/>
              <a:t> Little Star/ Twinkle </a:t>
            </a:r>
            <a:r>
              <a:rPr lang="en-GB" sz="1200" b="1" dirty="0" err="1"/>
              <a:t>Twinkle</a:t>
            </a:r>
            <a:r>
              <a:rPr lang="en-GB" sz="1200" b="1" dirty="0"/>
              <a:t> Chocolate </a:t>
            </a:r>
            <a:r>
              <a:rPr lang="en-GB" sz="1200" b="1" dirty="0" smtClean="0"/>
              <a:t>Bar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 I </a:t>
            </a:r>
            <a:r>
              <a:rPr lang="en-GB" sz="1200" b="1" dirty="0"/>
              <a:t>will explore a range of musical instruments</a:t>
            </a:r>
            <a:r>
              <a:rPr lang="en-GB" sz="1200" b="1" dirty="0" smtClean="0"/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I will </a:t>
            </a:r>
            <a:r>
              <a:rPr lang="en-GB" sz="1200" b="1" dirty="0"/>
              <a:t>do </a:t>
            </a:r>
            <a:r>
              <a:rPr lang="en-GB" sz="1200" b="1" dirty="0" smtClean="0"/>
              <a:t>create large drawings/paintings</a:t>
            </a:r>
            <a:r>
              <a:rPr lang="en-GB" sz="1200" b="1" dirty="0"/>
              <a:t>. </a:t>
            </a:r>
            <a:endParaRPr lang="en-GB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I will </a:t>
            </a:r>
            <a:r>
              <a:rPr lang="en-GB" sz="1200" b="1" dirty="0"/>
              <a:t>use pencils to free </a:t>
            </a:r>
            <a:r>
              <a:rPr lang="en-GB" sz="1200" b="1" dirty="0" smtClean="0"/>
              <a:t>draw</a:t>
            </a:r>
            <a:r>
              <a:rPr lang="en-GB" sz="1000" dirty="0" smtClean="0"/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23911F2-5E3A-4945-9CE5-D754BEBA15F1}"/>
              </a:ext>
            </a:extLst>
          </p:cNvPr>
          <p:cNvSpPr txBox="1"/>
          <p:nvPr/>
        </p:nvSpPr>
        <p:spPr>
          <a:xfrm>
            <a:off x="308950" y="3496265"/>
            <a:ext cx="2965134" cy="1292662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I will know how to hop, skip and jump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Comic Sans MS" panose="030F0702030302020204" pitchFamily="66" charset="0"/>
              </a:rPr>
              <a:t>I will learn how to use the outdoors equipment.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/>
              <a:t>I</a:t>
            </a:r>
            <a:r>
              <a:rPr lang="en-GB" sz="1200" b="1" dirty="0" smtClean="0"/>
              <a:t> will explore large mark making to develop cross the midline movements.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4B267C-EC90-43B8-B301-152C72BBDAB0}"/>
              </a:ext>
            </a:extLst>
          </p:cNvPr>
          <p:cNvSpPr txBox="1"/>
          <p:nvPr/>
        </p:nvSpPr>
        <p:spPr>
          <a:xfrm>
            <a:off x="4301066" y="3300885"/>
            <a:ext cx="4233335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u="sng" dirty="0" smtClean="0">
                <a:latin typeface="Comic Sans MS" panose="030F0702030302020204" pitchFamily="66" charset="0"/>
              </a:rPr>
              <a:t>All About Me.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1F907336-AC06-407B-9169-29C15CEF8A2E}"/>
              </a:ext>
            </a:extLst>
          </p:cNvPr>
          <p:cNvGrpSpPr/>
          <p:nvPr/>
        </p:nvGrpSpPr>
        <p:grpSpPr>
          <a:xfrm>
            <a:off x="3737806" y="2964845"/>
            <a:ext cx="5078312" cy="1219635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:a16="http://schemas.microsoft.com/office/drawing/2014/main" xmlns="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:a16="http://schemas.microsoft.com/office/drawing/2014/main" xmlns="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:a16="http://schemas.microsoft.com/office/drawing/2014/main" xmlns="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:a16="http://schemas.microsoft.com/office/drawing/2014/main" xmlns="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269B91D-84A5-4D71-A40F-7578C168F866}"/>
              </a:ext>
            </a:extLst>
          </p:cNvPr>
          <p:cNvSpPr txBox="1"/>
          <p:nvPr/>
        </p:nvSpPr>
        <p:spPr>
          <a:xfrm>
            <a:off x="9279840" y="408826"/>
            <a:ext cx="2670438" cy="3116238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Polite Reminders</a:t>
            </a:r>
            <a:endParaRPr lang="en-GB" sz="1000" b="1" u="sng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All children need to have a filled water bottle in school every day.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All children need to have a book bag and a PE bag with spare clothes in.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all of you child’s clothes are labelled with their name.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you let a member of staff know if somebody new is collecting your child.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could you ensure that your child’s hair is tied up in a bobble.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make an </a:t>
            </a:r>
            <a:r>
              <a:rPr lang="en-GB" sz="1050" b="1" smtClean="0">
                <a:latin typeface="Comic Sans MS" panose="030F0702030302020204" pitchFamily="66" charset="0"/>
              </a:rPr>
              <a:t>orderly queue </a:t>
            </a:r>
            <a:r>
              <a:rPr lang="en-GB" sz="1050" b="1" dirty="0" smtClean="0">
                <a:latin typeface="Comic Sans MS" panose="030F0702030302020204" pitchFamily="66" charset="0"/>
              </a:rPr>
              <a:t>at the green gate when collecting your child.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9C6A523-5BE9-4D06-9947-98EF4E15BC3F}"/>
              </a:ext>
            </a:extLst>
          </p:cNvPr>
          <p:cNvSpPr txBox="1"/>
          <p:nvPr/>
        </p:nvSpPr>
        <p:spPr>
          <a:xfrm>
            <a:off x="4157252" y="929204"/>
            <a:ext cx="4520961" cy="2000548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>
                <a:latin typeface="Comic Sans MS" panose="030F0702030302020204" pitchFamily="66" charset="0"/>
              </a:rPr>
              <a:t>Personal, Social &amp; Emotional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Comic Sans MS" panose="030F0702030302020204" pitchFamily="66" charset="0"/>
              </a:rPr>
              <a:t>I</a:t>
            </a:r>
            <a:r>
              <a:rPr lang="en-GB" sz="1200" b="1" dirty="0" smtClean="0">
                <a:latin typeface="Comic Sans MS" panose="030F0702030302020204" pitchFamily="66" charset="0"/>
              </a:rPr>
              <a:t> will begin to separate from their carer in the morning.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I will </a:t>
            </a:r>
            <a:r>
              <a:rPr lang="en-GB" sz="1200" b="1" dirty="0"/>
              <a:t>know the class rules: - Looking eyes - Listening ears - Hands in </a:t>
            </a:r>
            <a:r>
              <a:rPr lang="en-GB" sz="1200" b="1" dirty="0" smtClean="0"/>
              <a:t>lap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/>
              <a:t>I</a:t>
            </a:r>
            <a:r>
              <a:rPr lang="en-GB" sz="1200" b="1" dirty="0" smtClean="0"/>
              <a:t> </a:t>
            </a:r>
            <a:r>
              <a:rPr lang="en-GB" sz="1200" b="1" dirty="0"/>
              <a:t>will know to wash and dry their hands before eating and after using the toilet</a:t>
            </a:r>
            <a:r>
              <a:rPr lang="en-GB" sz="1200" b="1" dirty="0" smtClean="0"/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/>
              <a:t>I</a:t>
            </a:r>
            <a:r>
              <a:rPr lang="en-GB" sz="1200" b="1" dirty="0" smtClean="0"/>
              <a:t> </a:t>
            </a:r>
            <a:r>
              <a:rPr lang="en-GB" sz="1200" b="1" dirty="0"/>
              <a:t>will know how to play alongside </a:t>
            </a:r>
            <a:r>
              <a:rPr lang="en-GB" sz="1200" b="1" dirty="0" smtClean="0"/>
              <a:t>others.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Comic Sans MS" panose="030F0702030302020204" pitchFamily="66" charset="0"/>
              </a:rPr>
              <a:t>We will be learning to find our own pegs and putting our belongings away independently. 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FA56571-F201-4E22-AD7A-6458C5081D33}"/>
              </a:ext>
            </a:extLst>
          </p:cNvPr>
          <p:cNvSpPr txBox="1"/>
          <p:nvPr/>
        </p:nvSpPr>
        <p:spPr>
          <a:xfrm>
            <a:off x="736516" y="4939760"/>
            <a:ext cx="2719377" cy="1815882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Maths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/>
              <a:t>I</a:t>
            </a:r>
            <a:r>
              <a:rPr lang="en-GB" sz="1200" b="1" dirty="0" smtClean="0"/>
              <a:t> </a:t>
            </a:r>
            <a:r>
              <a:rPr lang="en-GB" sz="1200" b="1" dirty="0"/>
              <a:t>will rote count to </a:t>
            </a:r>
            <a:r>
              <a:rPr lang="en-GB" sz="1200" b="1" dirty="0" smtClean="0"/>
              <a:t>5.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/>
              <a:t>I will </a:t>
            </a:r>
            <a:r>
              <a:rPr lang="en-GB" sz="1200" b="1" dirty="0"/>
              <a:t>sort by colour, size and object. </a:t>
            </a:r>
            <a:endParaRPr lang="en-GB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/>
              <a:t>I</a:t>
            </a:r>
            <a:r>
              <a:rPr lang="en-GB" sz="1200" b="1" dirty="0" smtClean="0"/>
              <a:t> </a:t>
            </a:r>
            <a:r>
              <a:rPr lang="en-GB" sz="1200" b="1" dirty="0"/>
              <a:t>will sequence events using language including first, then and after. </a:t>
            </a:r>
            <a:endParaRPr lang="en-GB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/>
              <a:t>I</a:t>
            </a:r>
            <a:r>
              <a:rPr lang="en-GB" sz="1200" b="1" dirty="0" smtClean="0"/>
              <a:t> </a:t>
            </a:r>
            <a:r>
              <a:rPr lang="en-GB" sz="1200" b="1" dirty="0"/>
              <a:t>will identify patterns around them such as stripes on clothes</a:t>
            </a:r>
            <a:r>
              <a:rPr lang="en-GB" sz="1000" dirty="0"/>
              <a:t>. </a:t>
            </a:r>
            <a:endParaRPr lang="en-GB" sz="1000" b="1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514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Ink Free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20</cp:revision>
  <dcterms:created xsi:type="dcterms:W3CDTF">2021-11-04T19:05:48Z</dcterms:created>
  <dcterms:modified xsi:type="dcterms:W3CDTF">2023-09-12T11:33:50Z</dcterms:modified>
</cp:coreProperties>
</file>