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4566260" y="9186"/>
            <a:ext cx="5109875" cy="646331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Reception </a:t>
            </a:r>
          </a:p>
          <a:p>
            <a:pPr algn="ctr"/>
            <a:r>
              <a:rPr lang="en-GB" sz="1200" b="1" smtClean="0">
                <a:latin typeface="Comic Sans MS" panose="030F0702030302020204" pitchFamily="66" charset="0"/>
              </a:rPr>
              <a:t>Summer 1 </a:t>
            </a:r>
            <a:r>
              <a:rPr lang="en-GB" sz="1200" b="1" dirty="0" smtClean="0">
                <a:latin typeface="Comic Sans MS" panose="030F0702030302020204" pitchFamily="66" charset="0"/>
              </a:rPr>
              <a:t>17.04.23-26.05.23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92438"/>
              </p:ext>
            </p:extLst>
          </p:nvPr>
        </p:nvGraphicFramePr>
        <p:xfrm>
          <a:off x="10714449" y="3047718"/>
          <a:ext cx="1241364" cy="344458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xmlns="" val="50766947"/>
                    </a:ext>
                  </a:extLst>
                </a:gridCol>
              </a:tblGrid>
              <a:tr h="66816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056404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Rainforest 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731455"/>
                  </a:ext>
                </a:extLst>
              </a:tr>
              <a:tr h="39648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Nocturnal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4400979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 </a:t>
                      </a: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Diurnal</a:t>
                      </a:r>
                      <a:r>
                        <a:rPr lang="en-GB" sz="1600" baseline="0" dirty="0" smtClean="0">
                          <a:latin typeface="Ink Free" panose="03080402000500000000" pitchFamily="66" charset="0"/>
                        </a:rPr>
                        <a:t> 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722435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Weave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2451"/>
                  </a:ext>
                </a:extLst>
              </a:tr>
              <a:tr h="38683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Artist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9979465"/>
                  </a:ext>
                </a:extLst>
              </a:tr>
              <a:tr h="18900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Coronation</a:t>
                      </a:r>
                    </a:p>
                    <a:p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Throne</a:t>
                      </a:r>
                    </a:p>
                    <a:p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130128" y="-17818"/>
            <a:ext cx="4886667" cy="3323987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C&amp;L, Phonics &amp; </a:t>
            </a:r>
            <a:r>
              <a:rPr lang="en-GB" b="1" dirty="0" smtClean="0">
                <a:latin typeface="Comic Sans MS" panose="030F0702030302020204" pitchFamily="66" charset="0"/>
              </a:rPr>
              <a:t>Literacy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</a:t>
            </a:r>
            <a:r>
              <a:rPr lang="en-GB" sz="1200" dirty="0" smtClean="0">
                <a:latin typeface="SassoonPrimaryType" pitchFamily="2" charset="0"/>
              </a:rPr>
              <a:t>discussing my own experiences and how they link </a:t>
            </a:r>
            <a:r>
              <a:rPr lang="en-GB" sz="1200" dirty="0" smtClean="0">
                <a:latin typeface="SassoonPrimaryType" pitchFamily="2" charset="0"/>
              </a:rPr>
              <a:t>to the things that I read.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We </a:t>
            </a:r>
            <a:r>
              <a:rPr lang="en-GB" sz="1200" dirty="0" smtClean="0">
                <a:latin typeface="SassoonPrimaryType" pitchFamily="2" charset="0"/>
              </a:rPr>
              <a:t>will be asking and answering questions that begin with ‘</a:t>
            </a:r>
            <a:r>
              <a:rPr lang="en-GB" sz="1200" dirty="0" smtClean="0">
                <a:latin typeface="SassoonPrimaryType" pitchFamily="2" charset="0"/>
              </a:rPr>
              <a:t>why’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the meaning of new words such as nocturnal, diurnal and wildlife.</a:t>
            </a:r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looking at a broad range of books. 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continuing my phonics journey and I will be continuing to learn to recognise the Basic 2 &amp; Basic 3 sounds.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segment, blend and write CVC, CVCC words and also words with digraphs in such as </a:t>
            </a:r>
            <a:r>
              <a:rPr lang="en-GB" sz="1200" dirty="0" smtClean="0">
                <a:latin typeface="SassoonPrimaryType" pitchFamily="2" charset="0"/>
              </a:rPr>
              <a:t>‘</a:t>
            </a:r>
            <a:r>
              <a:rPr lang="en-GB" sz="1200" dirty="0" smtClean="0">
                <a:latin typeface="SassoonPrimaryType" pitchFamily="2" charset="0"/>
              </a:rPr>
              <a:t>torch’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 smtClean="0">
                <a:latin typeface="SassoonPrimaryType" pitchFamily="2" charset="0"/>
              </a:rPr>
              <a:t>and </a:t>
            </a:r>
            <a:r>
              <a:rPr lang="en-GB" sz="1200" dirty="0" smtClean="0">
                <a:latin typeface="SassoonPrimaryType" pitchFamily="2" charset="0"/>
              </a:rPr>
              <a:t>‘howl</a:t>
            </a:r>
            <a:r>
              <a:rPr lang="en-GB" sz="1200" dirty="0" smtClean="0">
                <a:latin typeface="SassoonPrimaryType" pitchFamily="2" charset="0"/>
              </a:rPr>
              <a:t>’.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writing short sentences and using my sound mat to aid me if needed. The words I write will match what I know in phonics. For example, if I am working on Basic 3 sounds I will apply these sounds in my work. I will also be continuing my reading journey by reading regularly at </a:t>
            </a:r>
            <a:r>
              <a:rPr lang="en-GB" sz="1200" dirty="0" smtClean="0">
                <a:latin typeface="SassoonPrimaryType" pitchFamily="2" charset="0"/>
              </a:rPr>
              <a:t>school using books that match my phonic ability.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learning new tricky words </a:t>
            </a:r>
            <a:r>
              <a:rPr lang="en-GB" sz="1200" dirty="0" smtClean="0">
                <a:latin typeface="SassoonPrimaryType" pitchFamily="2" charset="0"/>
              </a:rPr>
              <a:t>‘</a:t>
            </a:r>
            <a:r>
              <a:rPr lang="en-GB" sz="1200" dirty="0" smtClean="0"/>
              <a:t>he, she, me, we, be, are, they, her’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3435479" y="3479748"/>
            <a:ext cx="2818746" cy="2954655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n-GB" sz="1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Understanding </a:t>
            </a:r>
            <a:r>
              <a:rPr lang="en-GB" sz="1600" b="1" dirty="0">
                <a:latin typeface="Comic Sans MS" panose="030F0702030302020204" pitchFamily="66" charset="0"/>
              </a:rPr>
              <a:t>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</a:t>
            </a:r>
            <a:r>
              <a:rPr lang="en-GB" sz="1100" dirty="0" smtClean="0">
                <a:latin typeface="SassoonPrimaryType" pitchFamily="2" charset="0"/>
              </a:rPr>
              <a:t>celebrating St Georges Day and learning about our symbolic patron.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celebrating King George’s coronation and learning about him.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how Queen Elizabeth was on the throne before King George.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about the life cycle of a butterfly.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investigating light and shadows and I will doing shadow drawings. </a:t>
            </a:r>
            <a:endParaRPr lang="en-GB" sz="11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discussing what I am good at and talking positively about myself.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100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100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6491281" y="4252138"/>
            <a:ext cx="2471417" cy="2492990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Expressive Arts &amp; </a:t>
            </a:r>
            <a:r>
              <a:rPr lang="en-GB" b="1" dirty="0" smtClean="0">
                <a:latin typeface="Comic Sans MS" panose="030F0702030302020204" pitchFamily="66" charset="0"/>
              </a:rPr>
              <a:t>Design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 smtClean="0">
                <a:latin typeface="SassoonPrimaryType" pitchFamily="2" charset="0"/>
              </a:rPr>
              <a:t>be exploring the work by the artist Georgia O’Keefe. I will use chalks to create pictures in her style.</a:t>
            </a:r>
            <a:endParaRPr lang="en-GB" sz="1200" dirty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making a 3D collage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creating an observational </a:t>
            </a:r>
            <a:r>
              <a:rPr lang="en-GB" sz="1200" dirty="0" smtClean="0">
                <a:latin typeface="SassoonPrimaryType" pitchFamily="2" charset="0"/>
              </a:rPr>
              <a:t>painting in the style of Georgia O’Keefe.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how to weave paper.</a:t>
            </a:r>
            <a:endParaRPr lang="en-GB" sz="800" dirty="0">
              <a:latin typeface="SassoonPrimaryType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E9020AF-0370-4827-A981-3D68B80CA9A2}"/>
              </a:ext>
            </a:extLst>
          </p:cNvPr>
          <p:cNvSpPr txBox="1"/>
          <p:nvPr/>
        </p:nvSpPr>
        <p:spPr>
          <a:xfrm>
            <a:off x="9188095" y="3295834"/>
            <a:ext cx="1432499" cy="2908489"/>
          </a:xfrm>
          <a:custGeom>
            <a:avLst/>
            <a:gdLst>
              <a:gd name="connsiteX0" fmla="*/ 0 w 1432499"/>
              <a:gd name="connsiteY0" fmla="*/ 0 h 2893100"/>
              <a:gd name="connsiteX1" fmla="*/ 491825 w 1432499"/>
              <a:gd name="connsiteY1" fmla="*/ 0 h 2893100"/>
              <a:gd name="connsiteX2" fmla="*/ 926349 w 1432499"/>
              <a:gd name="connsiteY2" fmla="*/ 0 h 2893100"/>
              <a:gd name="connsiteX3" fmla="*/ 1432499 w 1432499"/>
              <a:gd name="connsiteY3" fmla="*/ 0 h 2893100"/>
              <a:gd name="connsiteX4" fmla="*/ 1432499 w 1432499"/>
              <a:gd name="connsiteY4" fmla="*/ 607551 h 2893100"/>
              <a:gd name="connsiteX5" fmla="*/ 1432499 w 1432499"/>
              <a:gd name="connsiteY5" fmla="*/ 1128309 h 2893100"/>
              <a:gd name="connsiteX6" fmla="*/ 1432499 w 1432499"/>
              <a:gd name="connsiteY6" fmla="*/ 1764791 h 2893100"/>
              <a:gd name="connsiteX7" fmla="*/ 1432499 w 1432499"/>
              <a:gd name="connsiteY7" fmla="*/ 2401273 h 2893100"/>
              <a:gd name="connsiteX8" fmla="*/ 1432499 w 1432499"/>
              <a:gd name="connsiteY8" fmla="*/ 2893100 h 2893100"/>
              <a:gd name="connsiteX9" fmla="*/ 997974 w 1432499"/>
              <a:gd name="connsiteY9" fmla="*/ 2893100 h 2893100"/>
              <a:gd name="connsiteX10" fmla="*/ 506150 w 1432499"/>
              <a:gd name="connsiteY10" fmla="*/ 2893100 h 2893100"/>
              <a:gd name="connsiteX11" fmla="*/ 0 w 1432499"/>
              <a:gd name="connsiteY11" fmla="*/ 2893100 h 2893100"/>
              <a:gd name="connsiteX12" fmla="*/ 0 w 1432499"/>
              <a:gd name="connsiteY12" fmla="*/ 2401273 h 2893100"/>
              <a:gd name="connsiteX13" fmla="*/ 0 w 1432499"/>
              <a:gd name="connsiteY13" fmla="*/ 1909446 h 2893100"/>
              <a:gd name="connsiteX14" fmla="*/ 0 w 1432499"/>
              <a:gd name="connsiteY14" fmla="*/ 1388688 h 2893100"/>
              <a:gd name="connsiteX15" fmla="*/ 0 w 1432499"/>
              <a:gd name="connsiteY15" fmla="*/ 867930 h 2893100"/>
              <a:gd name="connsiteX16" fmla="*/ 0 w 1432499"/>
              <a:gd name="connsiteY16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2499" h="2893100" fill="none" extrusionOk="0">
                <a:moveTo>
                  <a:pt x="0" y="0"/>
                </a:moveTo>
                <a:cubicBezTo>
                  <a:pt x="111947" y="-9588"/>
                  <a:pt x="348849" y="35579"/>
                  <a:pt x="491825" y="0"/>
                </a:cubicBezTo>
                <a:cubicBezTo>
                  <a:pt x="634802" y="-35579"/>
                  <a:pt x="828446" y="32682"/>
                  <a:pt x="926349" y="0"/>
                </a:cubicBezTo>
                <a:cubicBezTo>
                  <a:pt x="1024252" y="-32682"/>
                  <a:pt x="1323905" y="4868"/>
                  <a:pt x="1432499" y="0"/>
                </a:cubicBezTo>
                <a:cubicBezTo>
                  <a:pt x="1443805" y="223432"/>
                  <a:pt x="1430011" y="325749"/>
                  <a:pt x="1432499" y="607551"/>
                </a:cubicBezTo>
                <a:cubicBezTo>
                  <a:pt x="1434987" y="889353"/>
                  <a:pt x="1398513" y="925956"/>
                  <a:pt x="1432499" y="1128309"/>
                </a:cubicBezTo>
                <a:cubicBezTo>
                  <a:pt x="1466485" y="1330662"/>
                  <a:pt x="1369446" y="1619711"/>
                  <a:pt x="1432499" y="1764791"/>
                </a:cubicBezTo>
                <a:cubicBezTo>
                  <a:pt x="1495552" y="1909871"/>
                  <a:pt x="1367020" y="2174725"/>
                  <a:pt x="1432499" y="2401273"/>
                </a:cubicBezTo>
                <a:cubicBezTo>
                  <a:pt x="1497978" y="2627821"/>
                  <a:pt x="1380531" y="2708684"/>
                  <a:pt x="1432499" y="2893100"/>
                </a:cubicBezTo>
                <a:cubicBezTo>
                  <a:pt x="1261553" y="2909065"/>
                  <a:pt x="1197136" y="2878042"/>
                  <a:pt x="997974" y="2893100"/>
                </a:cubicBezTo>
                <a:cubicBezTo>
                  <a:pt x="798813" y="2908158"/>
                  <a:pt x="636114" y="2857232"/>
                  <a:pt x="506150" y="2893100"/>
                </a:cubicBezTo>
                <a:cubicBezTo>
                  <a:pt x="376186" y="2928968"/>
                  <a:pt x="114354" y="2865240"/>
                  <a:pt x="0" y="2893100"/>
                </a:cubicBezTo>
                <a:cubicBezTo>
                  <a:pt x="-45714" y="2793445"/>
                  <a:pt x="26342" y="2532704"/>
                  <a:pt x="0" y="2401273"/>
                </a:cubicBezTo>
                <a:cubicBezTo>
                  <a:pt x="-26342" y="2269842"/>
                  <a:pt x="41648" y="2106583"/>
                  <a:pt x="0" y="1909446"/>
                </a:cubicBezTo>
                <a:cubicBezTo>
                  <a:pt x="-41648" y="1712309"/>
                  <a:pt x="17935" y="1585913"/>
                  <a:pt x="0" y="1388688"/>
                </a:cubicBezTo>
                <a:cubicBezTo>
                  <a:pt x="-17935" y="1191463"/>
                  <a:pt x="32922" y="1035524"/>
                  <a:pt x="0" y="867930"/>
                </a:cubicBezTo>
                <a:cubicBezTo>
                  <a:pt x="-32922" y="700336"/>
                  <a:pt x="96883" y="210600"/>
                  <a:pt x="0" y="0"/>
                </a:cubicBezTo>
                <a:close/>
              </a:path>
              <a:path w="1432499" h="2893100" stroke="0" extrusionOk="0">
                <a:moveTo>
                  <a:pt x="0" y="0"/>
                </a:moveTo>
                <a:cubicBezTo>
                  <a:pt x="224260" y="-7242"/>
                  <a:pt x="312440" y="1162"/>
                  <a:pt x="506150" y="0"/>
                </a:cubicBezTo>
                <a:cubicBezTo>
                  <a:pt x="699860" y="-1162"/>
                  <a:pt x="807926" y="35227"/>
                  <a:pt x="954999" y="0"/>
                </a:cubicBezTo>
                <a:cubicBezTo>
                  <a:pt x="1102072" y="-35227"/>
                  <a:pt x="1264491" y="20570"/>
                  <a:pt x="1432499" y="0"/>
                </a:cubicBezTo>
                <a:cubicBezTo>
                  <a:pt x="1477072" y="311377"/>
                  <a:pt x="1366826" y="328230"/>
                  <a:pt x="1432499" y="636482"/>
                </a:cubicBezTo>
                <a:cubicBezTo>
                  <a:pt x="1498172" y="944734"/>
                  <a:pt x="1390279" y="998673"/>
                  <a:pt x="1432499" y="1186171"/>
                </a:cubicBezTo>
                <a:cubicBezTo>
                  <a:pt x="1474719" y="1373669"/>
                  <a:pt x="1410650" y="1555765"/>
                  <a:pt x="1432499" y="1706929"/>
                </a:cubicBezTo>
                <a:cubicBezTo>
                  <a:pt x="1454348" y="1858093"/>
                  <a:pt x="1429649" y="2043249"/>
                  <a:pt x="1432499" y="2256618"/>
                </a:cubicBezTo>
                <a:cubicBezTo>
                  <a:pt x="1435349" y="2469987"/>
                  <a:pt x="1424264" y="2586127"/>
                  <a:pt x="1432499" y="2893100"/>
                </a:cubicBezTo>
                <a:cubicBezTo>
                  <a:pt x="1269427" y="2931288"/>
                  <a:pt x="1084733" y="2842741"/>
                  <a:pt x="954999" y="2893100"/>
                </a:cubicBezTo>
                <a:cubicBezTo>
                  <a:pt x="825265" y="2943459"/>
                  <a:pt x="702395" y="2854361"/>
                  <a:pt x="491825" y="2893100"/>
                </a:cubicBezTo>
                <a:cubicBezTo>
                  <a:pt x="281255" y="2931839"/>
                  <a:pt x="104567" y="2890075"/>
                  <a:pt x="0" y="2893100"/>
                </a:cubicBezTo>
                <a:cubicBezTo>
                  <a:pt x="-45506" y="2675458"/>
                  <a:pt x="68472" y="2409820"/>
                  <a:pt x="0" y="2256618"/>
                </a:cubicBezTo>
                <a:cubicBezTo>
                  <a:pt x="-68472" y="2103416"/>
                  <a:pt x="65002" y="1808286"/>
                  <a:pt x="0" y="1620136"/>
                </a:cubicBezTo>
                <a:cubicBezTo>
                  <a:pt x="-65002" y="1431986"/>
                  <a:pt x="54957" y="1271873"/>
                  <a:pt x="0" y="1099378"/>
                </a:cubicBezTo>
                <a:cubicBezTo>
                  <a:pt x="-54957" y="926883"/>
                  <a:pt x="35664" y="780944"/>
                  <a:pt x="0" y="607551"/>
                </a:cubicBezTo>
                <a:cubicBezTo>
                  <a:pt x="-35664" y="434158"/>
                  <a:pt x="8571" y="200609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</a:t>
            </a:r>
            <a:r>
              <a:rPr lang="en-GB" sz="1100" dirty="0" smtClean="0">
                <a:latin typeface="SassoonPrimaryType" pitchFamily="2" charset="0"/>
              </a:rPr>
              <a:t>be learning how to catch and throw various sized balls.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how to kick various sized balls.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learning how to weave paper using my fine motor skills.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PrimaryType" pitchFamily="2" charset="0"/>
              </a:rPr>
              <a:t>I will be continuing practising forming the letters that I write correctly.  </a:t>
            </a:r>
            <a:endParaRPr lang="en-GB" sz="1100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221622" y="3645838"/>
            <a:ext cx="2965134" cy="2954655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 smtClean="0">
                <a:latin typeface="SassoonPrimaryType" pitchFamily="2" charset="0"/>
              </a:rPr>
              <a:t>be practising my number bonds to 10 and learning how different numbers add together to make this amount (5+5=10).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recapping my learning about one more than and one less than a number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 smtClean="0">
                <a:latin typeface="SassoonPrimaryType" pitchFamily="2" charset="0"/>
              </a:rPr>
              <a:t>be recapping counting to 20 and practising how to count backwards.</a:t>
            </a:r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be learning about subtraction and reading simple subtraction sums.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learning about halving and doubling amounts.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sharing things equally between myself and a friend.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6441840" y="1866101"/>
            <a:ext cx="2665403" cy="2308324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Personal, Social &amp; </a:t>
            </a:r>
            <a:r>
              <a:rPr lang="en-GB" b="1" dirty="0" smtClean="0">
                <a:latin typeface="Comic Sans MS" panose="030F0702030302020204" pitchFamily="66" charset="0"/>
              </a:rPr>
              <a:t>Emotional</a:t>
            </a:r>
            <a:endParaRPr lang="en-GB" b="1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will be learning about how my behaviour can effect people/I will be learning how to compliment </a:t>
            </a: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people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speak positively about myself and others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  <a:ea typeface="Calibri" panose="020F0502020204030204" pitchFamily="34" charset="0"/>
              </a:rPr>
              <a:t>I will be discussing the importance of teeth brushing and learning how to brush my teeth correctly. </a:t>
            </a:r>
          </a:p>
          <a:p>
            <a:pPr algn="ctr"/>
            <a:endParaRPr lang="en-GB" sz="1200" dirty="0">
              <a:latin typeface="SassoonPrimaryType" pitchFamily="2" charset="0"/>
              <a:ea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-15445" y="-133166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4B267C-EC90-43B8-B301-152C72BBDAB0}"/>
              </a:ext>
            </a:extLst>
          </p:cNvPr>
          <p:cNvSpPr txBox="1"/>
          <p:nvPr/>
        </p:nvSpPr>
        <p:spPr>
          <a:xfrm>
            <a:off x="5573642" y="1055192"/>
            <a:ext cx="3095110" cy="33855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Amazing Animals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F907336-AC06-407B-9169-29C15CEF8A2E}"/>
              </a:ext>
            </a:extLst>
          </p:cNvPr>
          <p:cNvGrpSpPr/>
          <p:nvPr/>
        </p:nvGrpSpPr>
        <p:grpSpPr>
          <a:xfrm>
            <a:off x="5175673" y="629637"/>
            <a:ext cx="3862013" cy="1158751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xmlns="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xmlns="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xmlns="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xmlns="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9285375" y="-17818"/>
            <a:ext cx="2670438" cy="303159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Reminders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All children </a:t>
            </a:r>
            <a:r>
              <a:rPr lang="en-GB" sz="1200" b="1" u="sng" dirty="0" smtClean="0">
                <a:latin typeface="SassoonPrimaryType" pitchFamily="2" charset="0"/>
              </a:rPr>
              <a:t>must</a:t>
            </a:r>
            <a:r>
              <a:rPr lang="en-GB" sz="1000" b="1" dirty="0" smtClean="0">
                <a:latin typeface="SassoonPrimaryType" pitchFamily="2" charset="0"/>
              </a:rPr>
              <a:t> read their reading books at home. Please remember to comment in your child’s reading record </a:t>
            </a:r>
            <a:r>
              <a:rPr lang="en-GB" sz="1000" b="1" dirty="0" smtClean="0">
                <a:latin typeface="SassoonPrimaryType" pitchFamily="2" charset="0"/>
              </a:rPr>
              <a:t>book.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Please </a:t>
            </a:r>
            <a:r>
              <a:rPr lang="en-GB" sz="1000" b="1" dirty="0" smtClean="0">
                <a:latin typeface="SassoonPrimaryType" pitchFamily="2" charset="0"/>
              </a:rPr>
              <a:t>ensure that your child's library book bring back into school every </a:t>
            </a:r>
            <a:r>
              <a:rPr lang="en-GB" sz="1000" b="1" dirty="0" smtClean="0">
                <a:latin typeface="SassoonPrimaryType" pitchFamily="2" charset="0"/>
              </a:rPr>
              <a:t>Monday.</a:t>
            </a:r>
            <a:endParaRPr lang="en-GB" sz="10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Full school uniform must be worn at all times-</a:t>
            </a:r>
            <a:r>
              <a:rPr lang="en-GB" sz="1100" b="1" u="sng" dirty="0" smtClean="0">
                <a:latin typeface="SassoonPrimaryType" pitchFamily="2" charset="0"/>
              </a:rPr>
              <a:t>no </a:t>
            </a:r>
            <a:r>
              <a:rPr lang="en-GB" sz="1100" b="1" u="sng" dirty="0" smtClean="0">
                <a:latin typeface="SassoonPrimaryType" pitchFamily="2" charset="0"/>
              </a:rPr>
              <a:t>trainers. </a:t>
            </a:r>
            <a:endParaRPr lang="en-GB" sz="11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SassoonPrimaryType" pitchFamily="2" charset="0"/>
              </a:rPr>
              <a:t>Toys from home are not allowed into </a:t>
            </a:r>
            <a:r>
              <a:rPr lang="en-GB" sz="1000" b="1" dirty="0" smtClean="0">
                <a:latin typeface="SassoonPrimaryType" pitchFamily="2" charset="0"/>
              </a:rPr>
              <a:t>Nursery.</a:t>
            </a:r>
            <a:endParaRPr lang="en-GB" sz="1000" b="1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b="1" dirty="0" smtClean="0">
                <a:latin typeface="Comic Sans MS" panose="030F0702030302020204" pitchFamily="66" charset="0"/>
              </a:rPr>
              <a:t>Children now start at 8.50/doors open from 8.45 please ensure that your child is dropped off for this time. If your child is dropped off after 8.50am this will be classed as a late </a:t>
            </a:r>
            <a:r>
              <a:rPr lang="en-GB" sz="1000" b="1" dirty="0" smtClean="0">
                <a:latin typeface="Comic Sans MS" panose="030F0702030302020204" pitchFamily="66" charset="0"/>
              </a:rPr>
              <a:t>mark.</a:t>
            </a:r>
            <a:endParaRPr lang="en-GB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663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57</cp:revision>
  <cp:lastPrinted>2023-02-28T08:42:36Z</cp:lastPrinted>
  <dcterms:created xsi:type="dcterms:W3CDTF">2021-11-04T19:05:48Z</dcterms:created>
  <dcterms:modified xsi:type="dcterms:W3CDTF">2023-04-17T15:04:53Z</dcterms:modified>
</cp:coreProperties>
</file>