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101566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Reception </a:t>
            </a:r>
          </a:p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Autumn </a:t>
            </a:r>
            <a:r>
              <a:rPr lang="en-GB" sz="2000" b="1" dirty="0" smtClean="0">
                <a:latin typeface="Comic Sans MS" panose="030F0702030302020204" pitchFamily="66" charset="0"/>
              </a:rPr>
              <a:t> </a:t>
            </a:r>
            <a:r>
              <a:rPr lang="en-GB" sz="2000" b="1" dirty="0" smtClean="0">
                <a:latin typeface="Comic Sans MS" panose="030F0702030302020204" pitchFamily="66" charset="0"/>
              </a:rPr>
              <a:t>07.09.22-.10.22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680805"/>
              </p:ext>
            </p:extLst>
          </p:nvPr>
        </p:nvGraphicFramePr>
        <p:xfrm>
          <a:off x="10643984" y="3300883"/>
          <a:ext cx="1241364" cy="347334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="" xmlns:a16="http://schemas.microsoft.com/office/drawing/2014/main" val="50766947"/>
                    </a:ext>
                  </a:extLst>
                </a:gridCol>
              </a:tblGrid>
              <a:tr h="71911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3056404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Family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8731455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Plus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4400979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Minus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0722435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Properties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8262451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Phoneme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9979465"/>
                  </a:ext>
                </a:extLst>
              </a:tr>
              <a:tr h="67259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More</a:t>
                      </a:r>
                      <a:r>
                        <a:rPr lang="en-GB" sz="1600" baseline="0" dirty="0" smtClean="0">
                          <a:latin typeface="Ink Free" panose="03080402000500000000" pitchFamily="66" charset="0"/>
                        </a:rPr>
                        <a:t> than/ Less than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62261" y="240697"/>
            <a:ext cx="3575545" cy="2954655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C&amp;L, Phonics &amp; Literacy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To listen to different stories with common refrains and be able to join </a:t>
            </a:r>
            <a:r>
              <a:rPr lang="en-GB" sz="1200" dirty="0" smtClean="0">
                <a:latin typeface="SassoonPrimaryType" pitchFamily="2" charset="0"/>
              </a:rPr>
              <a:t>in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sequence a story and discuss what happens in a story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talking about myself, my interests and my family and </a:t>
            </a:r>
            <a:r>
              <a:rPr lang="en-GB" sz="1200" dirty="0" smtClean="0">
                <a:latin typeface="Comic Sans MS" panose="030F0702030302020204" pitchFamily="66" charset="0"/>
              </a:rPr>
              <a:t>friends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learning that everybody is special and unique and discussing our special qualities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beginning to start my phonics journey and I will be learning to recognise </a:t>
            </a:r>
            <a:r>
              <a:rPr lang="en-GB" sz="1200" dirty="0" smtClean="0">
                <a:latin typeface="Comic Sans MS" panose="030F0702030302020204" pitchFamily="66" charset="0"/>
              </a:rPr>
              <a:t>sounds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practising writing my name, writing </a:t>
            </a:r>
            <a:r>
              <a:rPr lang="en-GB" sz="1200" dirty="0" smtClean="0">
                <a:latin typeface="Comic Sans MS" panose="030F0702030302020204" pitchFamily="66" charset="0"/>
              </a:rPr>
              <a:t>phonemes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876173" y="4274496"/>
            <a:ext cx="2818746" cy="2831544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Understanding the World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>
                <a:latin typeface="Comic Sans MS" panose="030F0702030302020204" pitchFamily="66" charset="0"/>
              </a:rPr>
              <a:t>I will be exploring different occupations and discussing what I would like to become when I am older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omic Sans MS" panose="030F0702030302020204" pitchFamily="66" charset="0"/>
              </a:rPr>
              <a:t>I will be learning that all families are different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omic Sans MS" panose="030F0702030302020204" pitchFamily="66" charset="0"/>
              </a:rPr>
              <a:t>I will be learning about different body parts</a:t>
            </a:r>
            <a:endParaRPr lang="en-GB" sz="1100" dirty="0" smtClean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omic Sans MS" panose="030F0702030302020204" pitchFamily="66" charset="0"/>
              </a:rPr>
              <a:t>I will be learning about my senses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omic Sans MS" panose="030F0702030302020204" pitchFamily="66" charset="0"/>
              </a:rPr>
              <a:t>I will be learning about the emergency services and how they help us</a:t>
            </a:r>
            <a:r>
              <a:rPr lang="en-GB" sz="1100" b="1" dirty="0" smtClean="0">
                <a:latin typeface="Comic Sans MS" panose="030F0702030302020204" pitchFamily="66" charset="0"/>
              </a:rPr>
              <a:t>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6871288" y="4453206"/>
            <a:ext cx="2110000" cy="2123658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Expressive Arts &amp; Design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singing nursery rhymes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mixing colours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exploring different occupations and discussing what I would like to become when I am older</a:t>
            </a:r>
            <a:endParaRPr lang="en-GB" sz="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E9020AF-0370-4827-A981-3D68B80CA9A2}"/>
              </a:ext>
            </a:extLst>
          </p:cNvPr>
          <p:cNvSpPr txBox="1"/>
          <p:nvPr/>
        </p:nvSpPr>
        <p:spPr>
          <a:xfrm>
            <a:off x="9103082" y="3783591"/>
            <a:ext cx="1432499" cy="3116238"/>
          </a:xfrm>
          <a:custGeom>
            <a:avLst/>
            <a:gdLst>
              <a:gd name="connsiteX0" fmla="*/ 0 w 1432499"/>
              <a:gd name="connsiteY0" fmla="*/ 0 h 2893100"/>
              <a:gd name="connsiteX1" fmla="*/ 491825 w 1432499"/>
              <a:gd name="connsiteY1" fmla="*/ 0 h 2893100"/>
              <a:gd name="connsiteX2" fmla="*/ 926349 w 1432499"/>
              <a:gd name="connsiteY2" fmla="*/ 0 h 2893100"/>
              <a:gd name="connsiteX3" fmla="*/ 1432499 w 1432499"/>
              <a:gd name="connsiteY3" fmla="*/ 0 h 2893100"/>
              <a:gd name="connsiteX4" fmla="*/ 1432499 w 1432499"/>
              <a:gd name="connsiteY4" fmla="*/ 607551 h 2893100"/>
              <a:gd name="connsiteX5" fmla="*/ 1432499 w 1432499"/>
              <a:gd name="connsiteY5" fmla="*/ 1128309 h 2893100"/>
              <a:gd name="connsiteX6" fmla="*/ 1432499 w 1432499"/>
              <a:gd name="connsiteY6" fmla="*/ 1764791 h 2893100"/>
              <a:gd name="connsiteX7" fmla="*/ 1432499 w 1432499"/>
              <a:gd name="connsiteY7" fmla="*/ 2401273 h 2893100"/>
              <a:gd name="connsiteX8" fmla="*/ 1432499 w 1432499"/>
              <a:gd name="connsiteY8" fmla="*/ 2893100 h 2893100"/>
              <a:gd name="connsiteX9" fmla="*/ 997974 w 1432499"/>
              <a:gd name="connsiteY9" fmla="*/ 2893100 h 2893100"/>
              <a:gd name="connsiteX10" fmla="*/ 506150 w 1432499"/>
              <a:gd name="connsiteY10" fmla="*/ 2893100 h 2893100"/>
              <a:gd name="connsiteX11" fmla="*/ 0 w 1432499"/>
              <a:gd name="connsiteY11" fmla="*/ 2893100 h 2893100"/>
              <a:gd name="connsiteX12" fmla="*/ 0 w 1432499"/>
              <a:gd name="connsiteY12" fmla="*/ 2401273 h 2893100"/>
              <a:gd name="connsiteX13" fmla="*/ 0 w 1432499"/>
              <a:gd name="connsiteY13" fmla="*/ 1909446 h 2893100"/>
              <a:gd name="connsiteX14" fmla="*/ 0 w 1432499"/>
              <a:gd name="connsiteY14" fmla="*/ 1388688 h 2893100"/>
              <a:gd name="connsiteX15" fmla="*/ 0 w 1432499"/>
              <a:gd name="connsiteY15" fmla="*/ 867930 h 2893100"/>
              <a:gd name="connsiteX16" fmla="*/ 0 w 1432499"/>
              <a:gd name="connsiteY16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499" h="2893100" fill="none" extrusionOk="0">
                <a:moveTo>
                  <a:pt x="0" y="0"/>
                </a:moveTo>
                <a:cubicBezTo>
                  <a:pt x="111947" y="-9588"/>
                  <a:pt x="348849" y="35579"/>
                  <a:pt x="491825" y="0"/>
                </a:cubicBezTo>
                <a:cubicBezTo>
                  <a:pt x="634802" y="-35579"/>
                  <a:pt x="828446" y="32682"/>
                  <a:pt x="926349" y="0"/>
                </a:cubicBezTo>
                <a:cubicBezTo>
                  <a:pt x="1024252" y="-32682"/>
                  <a:pt x="1323905" y="4868"/>
                  <a:pt x="1432499" y="0"/>
                </a:cubicBezTo>
                <a:cubicBezTo>
                  <a:pt x="1443805" y="223432"/>
                  <a:pt x="1430011" y="325749"/>
                  <a:pt x="1432499" y="607551"/>
                </a:cubicBezTo>
                <a:cubicBezTo>
                  <a:pt x="1434987" y="889353"/>
                  <a:pt x="1398513" y="925956"/>
                  <a:pt x="1432499" y="1128309"/>
                </a:cubicBezTo>
                <a:cubicBezTo>
                  <a:pt x="1466485" y="1330662"/>
                  <a:pt x="1369446" y="1619711"/>
                  <a:pt x="1432499" y="1764791"/>
                </a:cubicBezTo>
                <a:cubicBezTo>
                  <a:pt x="1495552" y="1909871"/>
                  <a:pt x="1367020" y="2174725"/>
                  <a:pt x="1432499" y="2401273"/>
                </a:cubicBezTo>
                <a:cubicBezTo>
                  <a:pt x="1497978" y="2627821"/>
                  <a:pt x="1380531" y="2708684"/>
                  <a:pt x="1432499" y="2893100"/>
                </a:cubicBezTo>
                <a:cubicBezTo>
                  <a:pt x="1261553" y="2909065"/>
                  <a:pt x="1197136" y="2878042"/>
                  <a:pt x="997974" y="2893100"/>
                </a:cubicBezTo>
                <a:cubicBezTo>
                  <a:pt x="798813" y="2908158"/>
                  <a:pt x="636114" y="2857232"/>
                  <a:pt x="506150" y="2893100"/>
                </a:cubicBezTo>
                <a:cubicBezTo>
                  <a:pt x="376186" y="2928968"/>
                  <a:pt x="114354" y="2865240"/>
                  <a:pt x="0" y="2893100"/>
                </a:cubicBezTo>
                <a:cubicBezTo>
                  <a:pt x="-45714" y="2793445"/>
                  <a:pt x="26342" y="2532704"/>
                  <a:pt x="0" y="2401273"/>
                </a:cubicBezTo>
                <a:cubicBezTo>
                  <a:pt x="-26342" y="2269842"/>
                  <a:pt x="41648" y="2106583"/>
                  <a:pt x="0" y="1909446"/>
                </a:cubicBezTo>
                <a:cubicBezTo>
                  <a:pt x="-41648" y="1712309"/>
                  <a:pt x="17935" y="1585913"/>
                  <a:pt x="0" y="1388688"/>
                </a:cubicBezTo>
                <a:cubicBezTo>
                  <a:pt x="-17935" y="1191463"/>
                  <a:pt x="32922" y="1035524"/>
                  <a:pt x="0" y="867930"/>
                </a:cubicBezTo>
                <a:cubicBezTo>
                  <a:pt x="-32922" y="700336"/>
                  <a:pt x="96883" y="210600"/>
                  <a:pt x="0" y="0"/>
                </a:cubicBezTo>
                <a:close/>
              </a:path>
              <a:path w="1432499" h="2893100" stroke="0" extrusionOk="0">
                <a:moveTo>
                  <a:pt x="0" y="0"/>
                </a:moveTo>
                <a:cubicBezTo>
                  <a:pt x="224260" y="-7242"/>
                  <a:pt x="312440" y="1162"/>
                  <a:pt x="506150" y="0"/>
                </a:cubicBezTo>
                <a:cubicBezTo>
                  <a:pt x="699860" y="-1162"/>
                  <a:pt x="807926" y="35227"/>
                  <a:pt x="954999" y="0"/>
                </a:cubicBezTo>
                <a:cubicBezTo>
                  <a:pt x="1102072" y="-35227"/>
                  <a:pt x="1264491" y="20570"/>
                  <a:pt x="1432499" y="0"/>
                </a:cubicBezTo>
                <a:cubicBezTo>
                  <a:pt x="1477072" y="311377"/>
                  <a:pt x="1366826" y="328230"/>
                  <a:pt x="1432499" y="636482"/>
                </a:cubicBezTo>
                <a:cubicBezTo>
                  <a:pt x="1498172" y="944734"/>
                  <a:pt x="1390279" y="998673"/>
                  <a:pt x="1432499" y="1186171"/>
                </a:cubicBezTo>
                <a:cubicBezTo>
                  <a:pt x="1474719" y="1373669"/>
                  <a:pt x="1410650" y="1555765"/>
                  <a:pt x="1432499" y="1706929"/>
                </a:cubicBezTo>
                <a:cubicBezTo>
                  <a:pt x="1454348" y="1858093"/>
                  <a:pt x="1429649" y="2043249"/>
                  <a:pt x="1432499" y="2256618"/>
                </a:cubicBezTo>
                <a:cubicBezTo>
                  <a:pt x="1435349" y="2469987"/>
                  <a:pt x="1424264" y="2586127"/>
                  <a:pt x="1432499" y="2893100"/>
                </a:cubicBezTo>
                <a:cubicBezTo>
                  <a:pt x="1269427" y="2931288"/>
                  <a:pt x="1084733" y="2842741"/>
                  <a:pt x="954999" y="2893100"/>
                </a:cubicBezTo>
                <a:cubicBezTo>
                  <a:pt x="825265" y="2943459"/>
                  <a:pt x="702395" y="2854361"/>
                  <a:pt x="491825" y="2893100"/>
                </a:cubicBezTo>
                <a:cubicBezTo>
                  <a:pt x="281255" y="2931839"/>
                  <a:pt x="104567" y="2890075"/>
                  <a:pt x="0" y="2893100"/>
                </a:cubicBezTo>
                <a:cubicBezTo>
                  <a:pt x="-45506" y="2675458"/>
                  <a:pt x="68472" y="2409820"/>
                  <a:pt x="0" y="2256618"/>
                </a:cubicBezTo>
                <a:cubicBezTo>
                  <a:pt x="-68472" y="2103416"/>
                  <a:pt x="65002" y="1808286"/>
                  <a:pt x="0" y="1620136"/>
                </a:cubicBezTo>
                <a:cubicBezTo>
                  <a:pt x="-65002" y="1431986"/>
                  <a:pt x="54957" y="1271873"/>
                  <a:pt x="0" y="1099378"/>
                </a:cubicBezTo>
                <a:cubicBezTo>
                  <a:pt x="-54957" y="926883"/>
                  <a:pt x="35664" y="780944"/>
                  <a:pt x="0" y="607551"/>
                </a:cubicBezTo>
                <a:cubicBezTo>
                  <a:pt x="-35664" y="434158"/>
                  <a:pt x="8571" y="200609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</a:rPr>
              <a:t>I will be learning to negotiate space and move in different ways I will be beginning to form letters</a:t>
            </a:r>
            <a:endParaRPr lang="en-GB" sz="1050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</a:rPr>
              <a:t>I will be learning to write my forename and surname if I am ready to do this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 panose="030F0702030302020204" pitchFamily="66" charset="0"/>
              </a:rPr>
              <a:t>I will be learning to undress and dress myself for PE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50" dirty="0" smtClean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462549" y="3268624"/>
            <a:ext cx="2965134" cy="3139321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Maths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beginning to learn how to </a:t>
            </a:r>
            <a:r>
              <a:rPr lang="en-GB" sz="1200" dirty="0" err="1" smtClean="0">
                <a:latin typeface="Comic Sans MS" panose="030F0702030302020204" pitchFamily="66" charset="0"/>
              </a:rPr>
              <a:t>subitise</a:t>
            </a:r>
            <a:r>
              <a:rPr lang="en-GB" sz="1200" dirty="0" smtClean="0">
                <a:latin typeface="Comic Sans MS" panose="030F0702030302020204" pitchFamily="66" charset="0"/>
              </a:rPr>
              <a:t> number 1-3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</a:t>
            </a:r>
            <a:r>
              <a:rPr lang="en-GB" sz="1200" dirty="0" smtClean="0">
                <a:latin typeface="Comic Sans MS" panose="030F0702030302020204" pitchFamily="66" charset="0"/>
              </a:rPr>
              <a:t>will be working on understanding number 1-3 with greater depth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looking at different coins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learning about time and how events in my routine that happen at certain times such as, lunch time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making different arrangements using objects and learning that when we move objects into different arrangements they still make the same total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be learning about the properties of simple 2D shapes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4262837" y="1100284"/>
            <a:ext cx="4299253" cy="1661993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Personal, Social &amp; </a:t>
            </a:r>
            <a:r>
              <a:rPr lang="en-GB" b="1" dirty="0" smtClean="0">
                <a:latin typeface="Comic Sans MS" panose="030F0702030302020204" pitchFamily="66" charset="0"/>
              </a:rPr>
              <a:t>Emotional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To talk </a:t>
            </a:r>
            <a:r>
              <a:rPr lang="en-GB" sz="12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about my life, my family and interests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I will understand that people are unique and I will celebrate our differences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  <a:ea typeface="Calibri" panose="020F0502020204030204" pitchFamily="34" charset="0"/>
              </a:rPr>
              <a:t>I will meet my new friends and play with them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will talk about different emotions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I know that facial expressions represent peoples emotions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4301066" y="3300885"/>
            <a:ext cx="4233335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smtClean="0">
                <a:latin typeface="Comic Sans MS" panose="030F0702030302020204" pitchFamily="66" charset="0"/>
              </a:rPr>
              <a:t>All About Me.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3769272" y="2848815"/>
            <a:ext cx="5268846" cy="1379674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=""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=""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=""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=""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79840" y="408826"/>
            <a:ext cx="2670438" cy="2677656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Reminders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omic Sans MS" panose="030F0702030302020204" pitchFamily="66" charset="0"/>
              </a:rPr>
              <a:t>Please ensure that your child has their PE kit in school at all times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omic Sans MS" panose="030F0702030302020204" pitchFamily="66" charset="0"/>
              </a:rPr>
              <a:t>Please ensure all book bags, clothes, coats and water bottles are labelled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omic Sans MS" panose="030F0702030302020204" pitchFamily="66" charset="0"/>
              </a:rPr>
              <a:t>Please ensure that your child brings a coat into school everyday as we go out in all weathers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omic Sans MS" panose="030F0702030302020204" pitchFamily="66" charset="0"/>
              </a:rPr>
              <a:t>Please ensure that if somebody different is collecting your child that you inform the office before home time</a:t>
            </a:r>
            <a:endParaRPr lang="en-GB" sz="1000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omic Sans MS" panose="030F0702030302020204" pitchFamily="66" charset="0"/>
              </a:rPr>
              <a:t>If you child has an inhaler please ensure that they bring one into school for us to keep here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484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10</cp:revision>
  <dcterms:created xsi:type="dcterms:W3CDTF">2021-11-04T19:05:48Z</dcterms:created>
  <dcterms:modified xsi:type="dcterms:W3CDTF">2022-09-12T19:37:29Z</dcterms:modified>
</cp:coreProperties>
</file>